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329" r:id="rId4"/>
    <p:sldId id="332" r:id="rId5"/>
    <p:sldId id="333" r:id="rId6"/>
    <p:sldId id="335" r:id="rId7"/>
    <p:sldId id="320" r:id="rId8"/>
    <p:sldId id="330" r:id="rId9"/>
    <p:sldId id="321" r:id="rId10"/>
    <p:sldId id="310" r:id="rId11"/>
    <p:sldId id="322" r:id="rId12"/>
    <p:sldId id="311" r:id="rId13"/>
    <p:sldId id="312" r:id="rId14"/>
    <p:sldId id="313" r:id="rId15"/>
    <p:sldId id="314" r:id="rId16"/>
    <p:sldId id="325" r:id="rId17"/>
    <p:sldId id="326" r:id="rId18"/>
    <p:sldId id="327" r:id="rId19"/>
    <p:sldId id="328" r:id="rId20"/>
    <p:sldId id="315" r:id="rId21"/>
    <p:sldId id="324" r:id="rId22"/>
    <p:sldId id="317" r:id="rId23"/>
    <p:sldId id="31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LYE ESTEFANIA CASTRO ERAS" userId="7e3e7b01-b50c-49cf-a17b-02be54cdd912" providerId="ADAL" clId="{FA04747B-A724-4E76-8360-A348DDF0CD52}"/>
    <pc:docChg chg="custSel addSld delSld modSld">
      <pc:chgData name="LESLYE ESTEFANIA CASTRO ERAS" userId="7e3e7b01-b50c-49cf-a17b-02be54cdd912" providerId="ADAL" clId="{FA04747B-A724-4E76-8360-A348DDF0CD52}" dt="2021-09-30T13:04:32.423" v="63" actId="47"/>
      <pc:docMkLst>
        <pc:docMk/>
      </pc:docMkLst>
      <pc:sldChg chg="addSp delSp modSp new mod">
        <pc:chgData name="LESLYE ESTEFANIA CASTRO ERAS" userId="7e3e7b01-b50c-49cf-a17b-02be54cdd912" providerId="ADAL" clId="{FA04747B-A724-4E76-8360-A348DDF0CD52}" dt="2021-09-30T12:58:29.926" v="28" actId="14100"/>
        <pc:sldMkLst>
          <pc:docMk/>
          <pc:sldMk cId="680205333" sldId="333"/>
        </pc:sldMkLst>
        <pc:spChg chg="mod">
          <ac:chgData name="LESLYE ESTEFANIA CASTRO ERAS" userId="7e3e7b01-b50c-49cf-a17b-02be54cdd912" providerId="ADAL" clId="{FA04747B-A724-4E76-8360-A348DDF0CD52}" dt="2021-09-30T12:58:12.589" v="23" actId="20577"/>
          <ac:spMkLst>
            <pc:docMk/>
            <pc:sldMk cId="680205333" sldId="333"/>
            <ac:spMk id="2" creationId="{DE1E29D4-9539-44F0-BE47-087D3D7788BB}"/>
          </ac:spMkLst>
        </pc:spChg>
        <pc:spChg chg="del">
          <ac:chgData name="LESLYE ESTEFANIA CASTRO ERAS" userId="7e3e7b01-b50c-49cf-a17b-02be54cdd912" providerId="ADAL" clId="{FA04747B-A724-4E76-8360-A348DDF0CD52}" dt="2021-09-30T12:58:14.745" v="24" actId="22"/>
          <ac:spMkLst>
            <pc:docMk/>
            <pc:sldMk cId="680205333" sldId="333"/>
            <ac:spMk id="3" creationId="{762D9E53-1557-4278-A7B3-C3E2623BE85B}"/>
          </ac:spMkLst>
        </pc:spChg>
        <pc:picChg chg="add mod ord modCrop">
          <ac:chgData name="LESLYE ESTEFANIA CASTRO ERAS" userId="7e3e7b01-b50c-49cf-a17b-02be54cdd912" providerId="ADAL" clId="{FA04747B-A724-4E76-8360-A348DDF0CD52}" dt="2021-09-30T12:58:29.926" v="28" actId="14100"/>
          <ac:picMkLst>
            <pc:docMk/>
            <pc:sldMk cId="680205333" sldId="333"/>
            <ac:picMk id="5" creationId="{2EB186C8-1BF0-4738-930E-9B8D45329751}"/>
          </ac:picMkLst>
        </pc:picChg>
      </pc:sldChg>
      <pc:sldChg chg="new del">
        <pc:chgData name="LESLYE ESTEFANIA CASTRO ERAS" userId="7e3e7b01-b50c-49cf-a17b-02be54cdd912" providerId="ADAL" clId="{FA04747B-A724-4E76-8360-A348DDF0CD52}" dt="2021-09-30T13:04:32.423" v="63" actId="47"/>
        <pc:sldMkLst>
          <pc:docMk/>
          <pc:sldMk cId="2616624822" sldId="334"/>
        </pc:sldMkLst>
      </pc:sldChg>
      <pc:sldChg chg="addSp delSp modSp new mod">
        <pc:chgData name="LESLYE ESTEFANIA CASTRO ERAS" userId="7e3e7b01-b50c-49cf-a17b-02be54cdd912" providerId="ADAL" clId="{FA04747B-A724-4E76-8360-A348DDF0CD52}" dt="2021-09-30T13:04:28.294" v="62" actId="1076"/>
        <pc:sldMkLst>
          <pc:docMk/>
          <pc:sldMk cId="252833811" sldId="335"/>
        </pc:sldMkLst>
        <pc:spChg chg="mod">
          <ac:chgData name="LESLYE ESTEFANIA CASTRO ERAS" userId="7e3e7b01-b50c-49cf-a17b-02be54cdd912" providerId="ADAL" clId="{FA04747B-A724-4E76-8360-A348DDF0CD52}" dt="2021-09-30T13:03:50.043" v="52" actId="20577"/>
          <ac:spMkLst>
            <pc:docMk/>
            <pc:sldMk cId="252833811" sldId="335"/>
            <ac:spMk id="2" creationId="{A2F051B8-06E3-4AA6-8AF0-E986845AA057}"/>
          </ac:spMkLst>
        </pc:spChg>
        <pc:spChg chg="del">
          <ac:chgData name="LESLYE ESTEFANIA CASTRO ERAS" userId="7e3e7b01-b50c-49cf-a17b-02be54cdd912" providerId="ADAL" clId="{FA04747B-A724-4E76-8360-A348DDF0CD52}" dt="2021-09-30T13:03:52.657" v="53" actId="22"/>
          <ac:spMkLst>
            <pc:docMk/>
            <pc:sldMk cId="252833811" sldId="335"/>
            <ac:spMk id="3" creationId="{27A4A527-9605-4D37-A16B-43DE91807FA2}"/>
          </ac:spMkLst>
        </pc:spChg>
        <pc:picChg chg="add mod ord modCrop">
          <ac:chgData name="LESLYE ESTEFANIA CASTRO ERAS" userId="7e3e7b01-b50c-49cf-a17b-02be54cdd912" providerId="ADAL" clId="{FA04747B-A724-4E76-8360-A348DDF0CD52}" dt="2021-09-30T13:04:28.294" v="62" actId="1076"/>
          <ac:picMkLst>
            <pc:docMk/>
            <pc:sldMk cId="252833811" sldId="335"/>
            <ac:picMk id="5" creationId="{CA93FB8F-99AD-407E-8E96-F5DC45AD712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4ECBE-BD0C-403C-A9DA-E1B1735F8FD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89D90D9-5053-4AB7-AFC0-B4C8C245AC22}">
      <dgm:prSet/>
      <dgm:spPr/>
      <dgm:t>
        <a:bodyPr/>
        <a:lstStyle/>
        <a:p>
          <a:r>
            <a:rPr lang="pt-BR"/>
            <a:t>Redução de diagramas de blocos</a:t>
          </a:r>
          <a:endParaRPr lang="en-US"/>
        </a:p>
      </dgm:t>
    </dgm:pt>
    <dgm:pt modelId="{724BBAC5-A62A-48FA-BF56-4AAD09D10EBB}" type="parTrans" cxnId="{9AB4666D-2026-4D1F-9FD5-1947727282D2}">
      <dgm:prSet/>
      <dgm:spPr/>
      <dgm:t>
        <a:bodyPr/>
        <a:lstStyle/>
        <a:p>
          <a:endParaRPr lang="en-US"/>
        </a:p>
      </dgm:t>
    </dgm:pt>
    <dgm:pt modelId="{198B8067-01DD-48E9-9C9A-3F0462CF842F}" type="sibTrans" cxnId="{9AB4666D-2026-4D1F-9FD5-1947727282D2}">
      <dgm:prSet/>
      <dgm:spPr/>
      <dgm:t>
        <a:bodyPr/>
        <a:lstStyle/>
        <a:p>
          <a:endParaRPr lang="en-US"/>
        </a:p>
      </dgm:t>
    </dgm:pt>
    <dgm:pt modelId="{B0C7D707-6F45-4733-9EFF-82E8D692965A}">
      <dgm:prSet/>
      <dgm:spPr/>
      <dgm:t>
        <a:bodyPr/>
        <a:lstStyle/>
        <a:p>
          <a:r>
            <a:rPr lang="pt-BR"/>
            <a:t>Modelagem sistemas mecânicos</a:t>
          </a:r>
          <a:endParaRPr lang="en-US"/>
        </a:p>
      </dgm:t>
    </dgm:pt>
    <dgm:pt modelId="{E50B5DF0-3201-4BAE-8808-04CAC9160063}" type="parTrans" cxnId="{F0726A66-DD81-4DA9-BE96-BA4DFA45828B}">
      <dgm:prSet/>
      <dgm:spPr/>
      <dgm:t>
        <a:bodyPr/>
        <a:lstStyle/>
        <a:p>
          <a:endParaRPr lang="en-US"/>
        </a:p>
      </dgm:t>
    </dgm:pt>
    <dgm:pt modelId="{82E74411-2FC1-4D27-9B36-7DCFD189CFB3}" type="sibTrans" cxnId="{F0726A66-DD81-4DA9-BE96-BA4DFA45828B}">
      <dgm:prSet/>
      <dgm:spPr/>
      <dgm:t>
        <a:bodyPr/>
        <a:lstStyle/>
        <a:p>
          <a:endParaRPr lang="en-US"/>
        </a:p>
      </dgm:t>
    </dgm:pt>
    <dgm:pt modelId="{9D206919-8ADA-4D20-9EAD-BD3303F5D699}" type="pres">
      <dgm:prSet presAssocID="{38E4ECBE-BD0C-403C-A9DA-E1B1735F8FDE}" presName="linear" presStyleCnt="0">
        <dgm:presLayoutVars>
          <dgm:animLvl val="lvl"/>
          <dgm:resizeHandles val="exact"/>
        </dgm:presLayoutVars>
      </dgm:prSet>
      <dgm:spPr/>
    </dgm:pt>
    <dgm:pt modelId="{C126E510-3E92-4BCF-953F-2B469585AEF9}" type="pres">
      <dgm:prSet presAssocID="{689D90D9-5053-4AB7-AFC0-B4C8C245AC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DFCBB3-9CB6-4108-89D8-72B044B03116}" type="pres">
      <dgm:prSet presAssocID="{198B8067-01DD-48E9-9C9A-3F0462CF842F}" presName="spacer" presStyleCnt="0"/>
      <dgm:spPr/>
    </dgm:pt>
    <dgm:pt modelId="{F6161843-BA11-4CA0-8415-E067218AE1E0}" type="pres">
      <dgm:prSet presAssocID="{B0C7D707-6F45-4733-9EFF-82E8D692965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008491E-C38B-44D1-929F-A5431F9D3511}" type="presOf" srcId="{689D90D9-5053-4AB7-AFC0-B4C8C245AC22}" destId="{C126E510-3E92-4BCF-953F-2B469585AEF9}" srcOrd="0" destOrd="0" presId="urn:microsoft.com/office/officeart/2005/8/layout/vList2"/>
    <dgm:cxn modelId="{1BC13D29-0094-4AC3-99EC-964333609A8E}" type="presOf" srcId="{38E4ECBE-BD0C-403C-A9DA-E1B1735F8FDE}" destId="{9D206919-8ADA-4D20-9EAD-BD3303F5D699}" srcOrd="0" destOrd="0" presId="urn:microsoft.com/office/officeart/2005/8/layout/vList2"/>
    <dgm:cxn modelId="{F0726A66-DD81-4DA9-BE96-BA4DFA45828B}" srcId="{38E4ECBE-BD0C-403C-A9DA-E1B1735F8FDE}" destId="{B0C7D707-6F45-4733-9EFF-82E8D692965A}" srcOrd="1" destOrd="0" parTransId="{E50B5DF0-3201-4BAE-8808-04CAC9160063}" sibTransId="{82E74411-2FC1-4D27-9B36-7DCFD189CFB3}"/>
    <dgm:cxn modelId="{9AB4666D-2026-4D1F-9FD5-1947727282D2}" srcId="{38E4ECBE-BD0C-403C-A9DA-E1B1735F8FDE}" destId="{689D90D9-5053-4AB7-AFC0-B4C8C245AC22}" srcOrd="0" destOrd="0" parTransId="{724BBAC5-A62A-48FA-BF56-4AAD09D10EBB}" sibTransId="{198B8067-01DD-48E9-9C9A-3F0462CF842F}"/>
    <dgm:cxn modelId="{8D192FEB-B99B-460A-AB87-97B16F3687FA}" type="presOf" srcId="{B0C7D707-6F45-4733-9EFF-82E8D692965A}" destId="{F6161843-BA11-4CA0-8415-E067218AE1E0}" srcOrd="0" destOrd="0" presId="urn:microsoft.com/office/officeart/2005/8/layout/vList2"/>
    <dgm:cxn modelId="{721ACC56-C70F-4A9F-96C8-50F74CB62BB2}" type="presParOf" srcId="{9D206919-8ADA-4D20-9EAD-BD3303F5D699}" destId="{C126E510-3E92-4BCF-953F-2B469585AEF9}" srcOrd="0" destOrd="0" presId="urn:microsoft.com/office/officeart/2005/8/layout/vList2"/>
    <dgm:cxn modelId="{A334C255-D3C3-461D-9E03-AE490087409A}" type="presParOf" srcId="{9D206919-8ADA-4D20-9EAD-BD3303F5D699}" destId="{17DFCBB3-9CB6-4108-89D8-72B044B03116}" srcOrd="1" destOrd="0" presId="urn:microsoft.com/office/officeart/2005/8/layout/vList2"/>
    <dgm:cxn modelId="{678BE182-AD46-4D33-A0A0-2ED6A5F164BE}" type="presParOf" srcId="{9D206919-8ADA-4D20-9EAD-BD3303F5D699}" destId="{F6161843-BA11-4CA0-8415-E067218AE1E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E510-3E92-4BCF-953F-2B469585AEF9}">
      <dsp:nvSpPr>
        <dsp:cNvPr id="0" name=""/>
        <dsp:cNvSpPr/>
      </dsp:nvSpPr>
      <dsp:spPr>
        <a:xfrm>
          <a:off x="0" y="608903"/>
          <a:ext cx="6263640" cy="2068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/>
            <a:t>Redução de diagramas de blocos</a:t>
          </a:r>
          <a:endParaRPr lang="en-US" sz="5200" kern="1200"/>
        </a:p>
      </dsp:txBody>
      <dsp:txXfrm>
        <a:off x="100979" y="709882"/>
        <a:ext cx="6061682" cy="1866602"/>
      </dsp:txXfrm>
    </dsp:sp>
    <dsp:sp modelId="{F6161843-BA11-4CA0-8415-E067218AE1E0}">
      <dsp:nvSpPr>
        <dsp:cNvPr id="0" name=""/>
        <dsp:cNvSpPr/>
      </dsp:nvSpPr>
      <dsp:spPr>
        <a:xfrm>
          <a:off x="0" y="2827223"/>
          <a:ext cx="6263640" cy="2068560"/>
        </a:xfrm>
        <a:prstGeom prst="roundRect">
          <a:avLst/>
        </a:prstGeom>
        <a:solidFill>
          <a:schemeClr val="accent5">
            <a:hueOff val="-13118945"/>
            <a:satOff val="89277"/>
            <a:lumOff val="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/>
            <a:t>Modelagem sistemas mecânicos</a:t>
          </a:r>
          <a:endParaRPr lang="en-US" sz="5200" kern="1200"/>
        </a:p>
      </dsp:txBody>
      <dsp:txXfrm>
        <a:off x="100979" y="2928202"/>
        <a:ext cx="6061682" cy="1866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71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40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22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2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83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37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70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7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63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5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81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CCB3874-3937-4C14-849D-5D7BE4F3FCF6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BD9368-FB66-44AC-8267-E17D231C31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774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extLst>
              <a:ext uri="{FF2B5EF4-FFF2-40B4-BE49-F238E27FC236}">
                <a16:creationId xmlns:a16="http://schemas.microsoft.com/office/drawing/2014/main" id="{FE2F1969-729A-4C8C-9F00-4DA70B0AA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93FA10-788B-4C67-A113-6A10CB5E7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 dirty="0">
                <a:solidFill>
                  <a:srgbClr val="FFFFFF"/>
                </a:solidFill>
              </a:rPr>
              <a:t>Controle de sistemas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D90FB9-0FCC-418A-BF06-33A352F59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Profa. Leslye Castro Eras</a:t>
            </a:r>
          </a:p>
        </p:txBody>
      </p:sp>
    </p:spTree>
    <p:extLst>
      <p:ext uri="{BB962C8B-B14F-4D97-AF65-F5344CB8AC3E}">
        <p14:creationId xmlns:p14="http://schemas.microsoft.com/office/powerpoint/2010/main" val="122747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10</a:t>
            </a:fld>
            <a:endParaRPr lang="pt-BR" dirty="0"/>
          </a:p>
        </p:txBody>
      </p:sp>
      <p:sp>
        <p:nvSpPr>
          <p:cNvPr id="2" name="1 CuadroTexto"/>
          <p:cNvSpPr txBox="1"/>
          <p:nvPr/>
        </p:nvSpPr>
        <p:spPr>
          <a:xfrm rot="10800000" flipV="1">
            <a:off x="2215996" y="2021649"/>
            <a:ext cx="77579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Estado</a:t>
            </a:r>
            <a:r>
              <a:rPr lang="pt-BR" sz="2000" dirty="0"/>
              <a:t>: De um sistema dinâmico é o menor conjunto de variáveis, tais que o conhecimento dessas varáveis em t=t0 junto ao conhecimento de entrada t</a:t>
            </a:r>
            <a:r>
              <a:rPr lang="es-CO" sz="2000" dirty="0"/>
              <a:t>&gt;=t0, determina completamente o </a:t>
            </a:r>
            <a:r>
              <a:rPr lang="pt-BR" sz="2000" dirty="0"/>
              <a:t>comportamento</a:t>
            </a:r>
            <a:r>
              <a:rPr lang="es-CO" sz="2000" dirty="0"/>
              <a:t> do sistema para </a:t>
            </a:r>
            <a:r>
              <a:rPr lang="pt-BR" sz="2000" dirty="0"/>
              <a:t>qualquer</a:t>
            </a:r>
            <a:r>
              <a:rPr lang="es-CO" sz="2000" dirty="0"/>
              <a:t> </a:t>
            </a:r>
            <a:r>
              <a:rPr lang="pt-BR" sz="2000" dirty="0"/>
              <a:t>t </a:t>
            </a:r>
            <a:r>
              <a:rPr lang="es-CO" sz="2000" dirty="0"/>
              <a:t>&gt;=t0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 err="1"/>
              <a:t>Variáveis</a:t>
            </a:r>
            <a:r>
              <a:rPr lang="es-CO" sz="2000" b="1" dirty="0"/>
              <a:t> de estado</a:t>
            </a:r>
            <a:r>
              <a:rPr lang="es-CO" sz="2000" dirty="0"/>
              <a:t>: x1,x2,x3,…</a:t>
            </a:r>
            <a:r>
              <a:rPr lang="es-CO" sz="2000" dirty="0" err="1"/>
              <a:t>xn</a:t>
            </a:r>
            <a:endParaRPr lang="es-CO" sz="2000" dirty="0"/>
          </a:p>
          <a:p>
            <a:pPr algn="just"/>
            <a:endParaRPr lang="es-CO" sz="2000" dirty="0"/>
          </a:p>
          <a:p>
            <a:pPr algn="just"/>
            <a:r>
              <a:rPr lang="es-CO" sz="2000" b="1" dirty="0" err="1"/>
              <a:t>Vetor</a:t>
            </a:r>
            <a:r>
              <a:rPr lang="es-CO" sz="2000" b="1" dirty="0"/>
              <a:t> de estado:</a:t>
            </a:r>
            <a:r>
              <a:rPr lang="es-CO" sz="2000" dirty="0"/>
              <a:t> n </a:t>
            </a:r>
            <a:r>
              <a:rPr lang="es-CO" sz="2000" dirty="0" err="1"/>
              <a:t>variáveis</a:t>
            </a:r>
            <a:r>
              <a:rPr lang="es-CO" sz="2000" dirty="0"/>
              <a:t> de estado forman </a:t>
            </a:r>
            <a:r>
              <a:rPr lang="es-CO" sz="2000" dirty="0" err="1"/>
              <a:t>um</a:t>
            </a:r>
            <a:r>
              <a:rPr lang="es-CO" sz="2000" dirty="0"/>
              <a:t> </a:t>
            </a:r>
            <a:r>
              <a:rPr lang="es-CO" sz="2000" dirty="0" err="1"/>
              <a:t>vetor</a:t>
            </a:r>
            <a:r>
              <a:rPr lang="es-CO" sz="2000" dirty="0"/>
              <a:t> </a:t>
            </a:r>
            <a:r>
              <a:rPr lang="es-CO" sz="2000" b="1" dirty="0"/>
              <a:t>x </a:t>
            </a:r>
            <a:r>
              <a:rPr lang="es-CO" sz="2000" b="1" dirty="0" err="1"/>
              <a:t>com</a:t>
            </a:r>
            <a:r>
              <a:rPr lang="es-CO" sz="2000" b="1" dirty="0"/>
              <a:t> n componentes</a:t>
            </a:r>
          </a:p>
          <a:p>
            <a:pPr algn="just"/>
            <a:endParaRPr lang="es-CO" sz="2000" b="1" dirty="0"/>
          </a:p>
          <a:p>
            <a:pPr algn="just"/>
            <a:r>
              <a:rPr lang="es-CO" sz="2000" b="1" dirty="0" err="1"/>
              <a:t>Equa</a:t>
            </a:r>
            <a:r>
              <a:rPr lang="pt-BR" sz="2000" b="1" dirty="0" err="1"/>
              <a:t>ções</a:t>
            </a:r>
            <a:r>
              <a:rPr lang="pt-BR" sz="2000" b="1" dirty="0"/>
              <a:t> no espaço de estados: </a:t>
            </a:r>
            <a:r>
              <a:rPr lang="pt-BR" sz="2000" dirty="0"/>
              <a:t>variáveis de entrada, variáveis de saída e variáveis de estado. Um sistema dinâmico deve ter elementos que memorizem (integradores) os valores de entrada para t</a:t>
            </a:r>
            <a:r>
              <a:rPr lang="es-CO" sz="2000" dirty="0"/>
              <a:t>&gt;=t1.</a:t>
            </a:r>
            <a:endParaRPr lang="es-CO" sz="2000" b="1" dirty="0"/>
          </a:p>
          <a:p>
            <a:pPr algn="just"/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414663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11</a:t>
            </a:fld>
            <a:endParaRPr lang="pt-BR" dirty="0"/>
          </a:p>
        </p:txBody>
      </p:sp>
      <p:sp>
        <p:nvSpPr>
          <p:cNvPr id="2" name="1 CuadroTexto"/>
          <p:cNvSpPr txBox="1"/>
          <p:nvPr/>
        </p:nvSpPr>
        <p:spPr>
          <a:xfrm rot="10800000" flipV="1">
            <a:off x="2098397" y="1872313"/>
            <a:ext cx="7757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O  número de integradores existentes no sistemas determina o número de variáveis que definem completamente a dinâmica do sistema.</a:t>
            </a:r>
          </a:p>
          <a:p>
            <a:pPr algn="just"/>
            <a:endParaRPr lang="es-CO" sz="2000" dirty="0"/>
          </a:p>
          <a:p>
            <a:pPr algn="just"/>
            <a:endParaRPr lang="pt-BR" sz="20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96" y="2973374"/>
            <a:ext cx="70961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70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059597" y="1196753"/>
            <a:ext cx="8229600" cy="4525963"/>
          </a:xfrm>
        </p:spPr>
        <p:txBody>
          <a:bodyPr/>
          <a:lstStyle/>
          <a:p>
            <a:r>
              <a:rPr lang="pt-BR" dirty="0"/>
              <a:t>Equações de estado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1"/>
          <a:stretch/>
        </p:blipFill>
        <p:spPr bwMode="auto">
          <a:xfrm>
            <a:off x="2436514" y="1628801"/>
            <a:ext cx="7475769" cy="218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13" y="3954314"/>
            <a:ext cx="7763943" cy="287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99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5" name="1 Marcador de contenido"/>
          <p:cNvSpPr>
            <a:spLocks noGrp="1"/>
          </p:cNvSpPr>
          <p:nvPr>
            <p:ph idx="1"/>
          </p:nvPr>
        </p:nvSpPr>
        <p:spPr>
          <a:xfrm>
            <a:off x="2059597" y="1196753"/>
            <a:ext cx="8229600" cy="4525963"/>
          </a:xfrm>
        </p:spPr>
        <p:txBody>
          <a:bodyPr/>
          <a:lstStyle/>
          <a:p>
            <a:r>
              <a:rPr lang="pt-BR" dirty="0"/>
              <a:t>Forma matricial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13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556792"/>
            <a:ext cx="720422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10" y="4869160"/>
            <a:ext cx="3240360" cy="16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8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1980159" y="2047861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Sistema linear variante no tempo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(t) matriz de estado</a:t>
            </a:r>
          </a:p>
          <a:p>
            <a:r>
              <a:rPr lang="pt-BR" dirty="0"/>
              <a:t>B (t)  matriz de entrada</a:t>
            </a:r>
          </a:p>
          <a:p>
            <a:r>
              <a:rPr lang="pt-BR" dirty="0"/>
              <a:t>C (t) matriz de saída</a:t>
            </a:r>
          </a:p>
          <a:p>
            <a:r>
              <a:rPr lang="pt-BR" dirty="0"/>
              <a:t>D (t) matriz de transmissão direta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14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86" y="2720564"/>
            <a:ext cx="5358545" cy="159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8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Modelagem no espaço de estados</a:t>
            </a:r>
          </a:p>
        </p:txBody>
      </p:sp>
      <p:sp>
        <p:nvSpPr>
          <p:cNvPr id="5" name="1 Marcador de contenido"/>
          <p:cNvSpPr>
            <a:spLocks noGrp="1"/>
          </p:cNvSpPr>
          <p:nvPr>
            <p:ph idx="1"/>
          </p:nvPr>
        </p:nvSpPr>
        <p:spPr>
          <a:xfrm>
            <a:off x="1980158" y="2079453"/>
            <a:ext cx="8229600" cy="4525963"/>
          </a:xfrm>
        </p:spPr>
        <p:txBody>
          <a:bodyPr>
            <a:normAutofit/>
          </a:bodyPr>
          <a:lstStyle/>
          <a:p>
            <a:r>
              <a:rPr lang="pt-BR" dirty="0"/>
              <a:t>Representação do diagrama de blocos das equações de estado para um sistema linear variante no tempo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15</a:t>
            </a:fld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6722"/>
            <a:ext cx="775212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19EA0B-3C73-4337-B924-DC51BD63B8CD}"/>
              </a:ext>
            </a:extLst>
          </p:cNvPr>
          <p:cNvSpPr txBox="1"/>
          <p:nvPr/>
        </p:nvSpPr>
        <p:spPr>
          <a:xfrm>
            <a:off x="8084059" y="3864736"/>
            <a:ext cx="3882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(t) matriz de estado</a:t>
            </a:r>
          </a:p>
          <a:p>
            <a:r>
              <a:rPr lang="pt-BR" dirty="0"/>
              <a:t>B (t)  matriz de entrada</a:t>
            </a:r>
          </a:p>
          <a:p>
            <a:r>
              <a:rPr lang="pt-BR" dirty="0"/>
              <a:t>C (t) matriz de saída</a:t>
            </a:r>
          </a:p>
          <a:p>
            <a:r>
              <a:rPr lang="pt-BR" dirty="0"/>
              <a:t>D (t) matriz de transmissão direta</a:t>
            </a:r>
          </a:p>
        </p:txBody>
      </p:sp>
    </p:spTree>
    <p:extLst>
      <p:ext uri="{BB962C8B-B14F-4D97-AF65-F5344CB8AC3E}">
        <p14:creationId xmlns:p14="http://schemas.microsoft.com/office/powerpoint/2010/main" val="16465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5113040" y="2539212"/>
            <a:ext cx="5781328" cy="4525963"/>
          </a:xfrm>
        </p:spPr>
        <p:txBody>
          <a:bodyPr>
            <a:normAutofit/>
          </a:bodyPr>
          <a:lstStyle/>
          <a:p>
            <a:r>
              <a:rPr lang="pt-BR" dirty="0"/>
              <a:t>Exemplo: Considere um sistema mecânico indicado na Fig.2.15. Admitimos que o sistema seja linear. A força externa u(t) é a entrada do sistema, e o deslocamento y(t) da massa é a saída. O deslocamento y(t) é medido a partir da posição de equilíbrio, na ausência da força externa. Este é um sistema de entrada e saída únicas.</a:t>
            </a:r>
          </a:p>
          <a:p>
            <a:pPr marL="109728" indent="0">
              <a:buNone/>
            </a:pPr>
            <a:r>
              <a:rPr lang="pt-BR" dirty="0"/>
              <a:t> 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16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96752"/>
            <a:ext cx="2376264" cy="5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517233"/>
            <a:ext cx="1475656" cy="72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6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55840" y="2262016"/>
            <a:ext cx="5554960" cy="4525963"/>
          </a:xfrm>
        </p:spPr>
        <p:txBody>
          <a:bodyPr/>
          <a:lstStyle/>
          <a:p>
            <a:r>
              <a:rPr lang="pt-BR" dirty="0"/>
              <a:t> As variáveis para descrever o movimento de translação são: aceleração, velocidade e deslocamento.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equação que descreve a fig. 2.15 é:</a:t>
            </a:r>
          </a:p>
          <a:p>
            <a:endParaRPr lang="pt-BR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17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96752"/>
            <a:ext cx="2376264" cy="5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3345671"/>
            <a:ext cx="5231160" cy="119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5445224"/>
            <a:ext cx="380932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55840" y="1844913"/>
            <a:ext cx="5554960" cy="4525963"/>
          </a:xfrm>
        </p:spPr>
        <p:txBody>
          <a:bodyPr/>
          <a:lstStyle/>
          <a:p>
            <a:r>
              <a:rPr lang="pt-BR" dirty="0"/>
              <a:t> Força na mola para uma deformação pequena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Fricção viscosa: Força de fricção</a:t>
            </a:r>
          </a:p>
          <a:p>
            <a:endParaRPr lang="pt-BR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18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96752"/>
            <a:ext cx="2376264" cy="5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348881"/>
            <a:ext cx="2592288" cy="99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66" y="4725145"/>
            <a:ext cx="2952328" cy="151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1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Modelagem no espaço de estados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655840" y="1481329"/>
                <a:ext cx="5554960" cy="4525963"/>
              </a:xfrm>
            </p:spPr>
            <p:txBody>
              <a:bodyPr/>
              <a:lstStyle/>
              <a:p>
                <a:r>
                  <a:rPr lang="pt-BR" dirty="0"/>
                  <a:t> Equação geral: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𝑚</m:t>
                    </m:r>
                    <m:acc>
                      <m:accPr>
                        <m:chr m:val="̈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pt-BR" b="0" i="0" smtClean="0">
                        <a:latin typeface="Cambria Math"/>
                      </a:rPr>
                      <m:t>=−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/>
                      </a:rPr>
                      <m:t>b</m:t>
                    </m:r>
                    <m:acc>
                      <m:accPr>
                        <m:chr m:val="̇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/>
                          </a:rPr>
                          <m:t>𝑦</m:t>
                        </m:r>
                        <m:r>
                          <a:rPr lang="pt-BR" b="0" i="1" smtClean="0">
                            <a:latin typeface="Cambria Math"/>
                          </a:rPr>
                          <m:t>−</m:t>
                        </m:r>
                        <m:r>
                          <a:rPr lang="pt-BR" b="0" i="1" smtClean="0">
                            <a:latin typeface="Cambria Math"/>
                          </a:rPr>
                          <m:t>𝑘𝑦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𝑢</m:t>
                        </m:r>
                      </m:e>
                    </m:acc>
                  </m:oMath>
                </a14:m>
                <a:endParaRPr lang="pt-BR" dirty="0"/>
              </a:p>
              <a:p>
                <a:r>
                  <a:rPr lang="pt-BR" dirty="0"/>
                  <a:t>Reorganizando: 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5840" y="1481329"/>
                <a:ext cx="5554960" cy="4525963"/>
              </a:xfrm>
              <a:blipFill>
                <a:blip r:embed="rId2"/>
                <a:stretch>
                  <a:fillRect l="-1207" t="-17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19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96752"/>
            <a:ext cx="2376264" cy="5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66" y="1988840"/>
            <a:ext cx="2304256" cy="112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60" y="4260287"/>
            <a:ext cx="4453766" cy="101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1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6" name="1 Marcador de contenido">
            <a:extLst>
              <a:ext uri="{FF2B5EF4-FFF2-40B4-BE49-F238E27FC236}">
                <a16:creationId xmlns:a16="http://schemas.microsoft.com/office/drawing/2014/main" id="{87684DE3-2346-41CC-990F-49A6A92CC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451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88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20</a:t>
            </a:fld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548681"/>
            <a:ext cx="7560840" cy="588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196" y="3131313"/>
            <a:ext cx="1475656" cy="72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1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21</a:t>
            </a:fld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3"/>
          <a:stretch/>
        </p:blipFill>
        <p:spPr bwMode="auto">
          <a:xfrm>
            <a:off x="2611379" y="3552368"/>
            <a:ext cx="7704857" cy="230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423592" y="692696"/>
            <a:ext cx="7272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Duas variáveis de estado (Sistema de segunda ordem): deslocamento e velocidade:</a:t>
            </a:r>
          </a:p>
          <a:p>
            <a:endParaRPr lang="pt-BR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84" y="2006205"/>
            <a:ext cx="17145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639616" y="2209185"/>
            <a:ext cx="15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Obtemos que: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5436695" y="2617948"/>
                <a:ext cx="1551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pt-BR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 (</m:t>
                      </m:r>
                      <m:r>
                        <a:rPr lang="pt-BR" i="1">
                          <a:latin typeface="Cambria Math"/>
                        </a:rPr>
                        <m:t>𝑡</m:t>
                      </m:r>
                      <m:r>
                        <a:rPr lang="pt-B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695" y="2617948"/>
                <a:ext cx="155138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11 CuadroTexto"/>
              <p:cNvSpPr txBox="1"/>
              <p:nvPr/>
            </p:nvSpPr>
            <p:spPr>
              <a:xfrm>
                <a:off x="2639615" y="3153656"/>
                <a:ext cx="310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Colocando em evidência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dirty="0"/>
                  <a:t>:</a:t>
                </a:r>
              </a:p>
            </p:txBody>
          </p:sp>
        </mc:Choice>
        <mc:Fallback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5" y="3153656"/>
                <a:ext cx="3106428" cy="369332"/>
              </a:xfrm>
              <a:prstGeom prst="rect">
                <a:avLst/>
              </a:prstGeom>
              <a:blipFill>
                <a:blip r:embed="rId5"/>
                <a:stretch>
                  <a:fillRect l="-1569" t="-8197" r="-156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12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22</a:t>
            </a:fld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573124"/>
            <a:ext cx="807929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03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23</a:t>
            </a:fld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30" b="9072"/>
          <a:stretch/>
        </p:blipFill>
        <p:spPr bwMode="auto">
          <a:xfrm>
            <a:off x="2298575" y="4648279"/>
            <a:ext cx="8079298" cy="195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90" y="1645095"/>
            <a:ext cx="806022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04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033898" y="274320"/>
            <a:ext cx="10124204" cy="2270664"/>
          </a:xfrm>
        </p:spPr>
        <p:txBody>
          <a:bodyPr>
            <a:normAutofit/>
          </a:bodyPr>
          <a:lstStyle/>
          <a:p>
            <a:r>
              <a:rPr lang="pt-BR" dirty="0"/>
              <a:t>Exemplos de Redução de blocos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3564" y="3379979"/>
            <a:ext cx="457200" cy="36576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3034070-DF4D-47B3-9DA5-0F1F89D31949}" type="slidenum">
              <a:rPr lang="pt-BR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pt-BR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188" y="1971739"/>
            <a:ext cx="5120639" cy="18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91" b="18199"/>
          <a:stretch/>
        </p:blipFill>
        <p:spPr bwMode="auto">
          <a:xfrm>
            <a:off x="9413139" y="1971739"/>
            <a:ext cx="2238171" cy="246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71482A-FAB6-415F-97F6-0104DE617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92" t="43021" r="29500" b="41917"/>
          <a:stretch/>
        </p:blipFill>
        <p:spPr>
          <a:xfrm>
            <a:off x="4758110" y="4313017"/>
            <a:ext cx="3947550" cy="19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4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70995-9939-4729-8294-6147BEC2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Redução de blocos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CF35F03-03FD-4702-934E-925C5453C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529" t="74853" r="25043" b="14721"/>
          <a:stretch/>
        </p:blipFill>
        <p:spPr>
          <a:xfrm>
            <a:off x="4628271" y="4334870"/>
            <a:ext cx="3488788" cy="1325562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AD06D7-E799-4636-8B81-5B287BF24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69" t="50085" r="25192" b="37895"/>
          <a:stretch/>
        </p:blipFill>
        <p:spPr>
          <a:xfrm>
            <a:off x="360957" y="2369443"/>
            <a:ext cx="5303772" cy="13255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B6D0DC-FEB2-40B0-B62E-517AB95AB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15" t="56413" r="29615" b="35378"/>
          <a:stretch/>
        </p:blipFill>
        <p:spPr>
          <a:xfrm>
            <a:off x="7163745" y="2462483"/>
            <a:ext cx="4387002" cy="11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0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E29D4-9539-44F0-BE47-087D3D77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rEGRas</a:t>
            </a:r>
            <a:r>
              <a:rPr lang="pt-BR" dirty="0"/>
              <a:t> de redução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B186C8-1BF0-4738-930E-9B8D45329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6" t="21252" r="41974" b="32822"/>
          <a:stretch/>
        </p:blipFill>
        <p:spPr>
          <a:xfrm>
            <a:off x="2521974" y="2109019"/>
            <a:ext cx="7624916" cy="3713252"/>
          </a:xfrm>
        </p:spPr>
      </p:pic>
    </p:spTree>
    <p:extLst>
      <p:ext uri="{BB962C8B-B14F-4D97-AF65-F5344CB8AC3E}">
        <p14:creationId xmlns:p14="http://schemas.microsoft.com/office/powerpoint/2010/main" val="68020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51B8-06E3-4AA6-8AF0-E986845A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redução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93FB8F-99AD-407E-8E96-F5DC45AD7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22" t="19851" r="38229" b="34224"/>
          <a:stretch/>
        </p:blipFill>
        <p:spPr>
          <a:xfrm>
            <a:off x="1822995" y="2020529"/>
            <a:ext cx="9028061" cy="4129548"/>
          </a:xfrm>
        </p:spPr>
      </p:pic>
    </p:spTree>
    <p:extLst>
      <p:ext uri="{BB962C8B-B14F-4D97-AF65-F5344CB8AC3E}">
        <p14:creationId xmlns:p14="http://schemas.microsoft.com/office/powerpoint/2010/main" val="25283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7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59" y="3421049"/>
            <a:ext cx="49530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388801" y="2410828"/>
            <a:ext cx="3215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Obter a função de transferência</a:t>
            </a:r>
          </a:p>
          <a:p>
            <a:r>
              <a:rPr lang="pt-BR" dirty="0"/>
              <a:t>Simplificar o diagrama de blocos</a:t>
            </a:r>
          </a:p>
        </p:txBody>
      </p:sp>
    </p:spTree>
    <p:extLst>
      <p:ext uri="{BB962C8B-B14F-4D97-AF65-F5344CB8AC3E}">
        <p14:creationId xmlns:p14="http://schemas.microsoft.com/office/powerpoint/2010/main" val="203130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801144"/>
            <a:ext cx="64579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8</a:t>
            </a:fld>
            <a:endParaRPr lang="pt-BR"/>
          </a:p>
        </p:txBody>
      </p:sp>
      <p:sp>
        <p:nvSpPr>
          <p:cNvPr id="6" name="5 CuadroTexto"/>
          <p:cNvSpPr txBox="1"/>
          <p:nvPr/>
        </p:nvSpPr>
        <p:spPr>
          <a:xfrm>
            <a:off x="2761928" y="1878487"/>
            <a:ext cx="3215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Obter a função de transferência</a:t>
            </a:r>
          </a:p>
          <a:p>
            <a:r>
              <a:rPr lang="pt-BR" dirty="0"/>
              <a:t>Simplificar o diagrama de blocos</a:t>
            </a:r>
          </a:p>
        </p:txBody>
      </p:sp>
    </p:spTree>
    <p:extLst>
      <p:ext uri="{BB962C8B-B14F-4D97-AF65-F5344CB8AC3E}">
        <p14:creationId xmlns:p14="http://schemas.microsoft.com/office/powerpoint/2010/main" val="30887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9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86" y="2168150"/>
            <a:ext cx="59721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86" y="4451179"/>
            <a:ext cx="60102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06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33</TotalTime>
  <Words>498</Words>
  <Application>Microsoft Office PowerPoint</Application>
  <PresentationFormat>Widescreen</PresentationFormat>
  <Paragraphs>98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Corbel</vt:lpstr>
      <vt:lpstr>Wingdings</vt:lpstr>
      <vt:lpstr>Em Tiras</vt:lpstr>
      <vt:lpstr>Controle de sistemas I</vt:lpstr>
      <vt:lpstr>Agenda</vt:lpstr>
      <vt:lpstr>Exemplos de Redução de blocos</vt:lpstr>
      <vt:lpstr>Exemplos de Redução de blocos</vt:lpstr>
      <vt:lpstr>rEGRas de redução</vt:lpstr>
      <vt:lpstr>Regras de redução</vt:lpstr>
      <vt:lpstr>Exemplos</vt:lpstr>
      <vt:lpstr>Exemplos</vt:lpstr>
      <vt:lpstr>Exemplos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Modelagem no espaço de estados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sistemas I</dc:title>
  <dc:creator>Leslye Estefania Castro Eras</dc:creator>
  <cp:lastModifiedBy>Leslye Estefania Castro Eras</cp:lastModifiedBy>
  <cp:revision>1</cp:revision>
  <dcterms:created xsi:type="dcterms:W3CDTF">2021-09-30T12:31:31Z</dcterms:created>
  <dcterms:modified xsi:type="dcterms:W3CDTF">2021-09-30T13:04:37Z</dcterms:modified>
</cp:coreProperties>
</file>